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140" r:id="rId3"/>
    <p:sldId id="1142" r:id="rId4"/>
    <p:sldId id="1143" r:id="rId5"/>
    <p:sldId id="1155" r:id="rId6"/>
    <p:sldId id="1144" r:id="rId7"/>
    <p:sldId id="1156" r:id="rId8"/>
    <p:sldId id="1145"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78613"/>
            <a:ext cx="11485848" cy="576248"/>
          </a:xfrm>
        </p:spPr>
        <p:txBody>
          <a:bodyPr/>
          <a:lstStyle/>
          <a:p>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latin typeface="Times New Roman" panose="02020603050405020304" pitchFamily="18" charset="0"/>
                <a:ea typeface="楷体" panose="02010609060101010101" pitchFamily="49" charset="-122"/>
                <a:cs typeface="Times New Roman" panose="02020603050405020304" pitchFamily="18" charset="0"/>
              </a:rPr>
              <a:t>提供了具体的时间管理方法</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rPr>
              <a:t>1.</a:t>
            </a:r>
            <a:r>
              <a:rPr lang="zh-CN" altLang="zh-CN" b="1">
                <a:latin typeface="Times New Roman" panose="02020603050405020304" pitchFamily="18" charset="0"/>
                <a:ea typeface="楷体" panose="02010609060101010101" pitchFamily="49" charset="-122"/>
                <a:cs typeface="Times New Roman" panose="02020603050405020304" pitchFamily="18" charset="0"/>
              </a:rPr>
              <a:t>规划时间</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rPr>
              <a:t>2.</a:t>
            </a:r>
            <a:r>
              <a:rPr lang="zh-CN" altLang="zh-CN" b="1">
                <a:latin typeface="Times New Roman" panose="02020603050405020304" pitchFamily="18" charset="0"/>
                <a:ea typeface="楷体" panose="02010609060101010101" pitchFamily="49" charset="-122"/>
                <a:cs typeface="Times New Roman" panose="02020603050405020304" pitchFamily="18" charset="0"/>
              </a:rPr>
              <a:t>学会拒绝</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rPr>
              <a:t>3.</a:t>
            </a:r>
            <a:r>
              <a:rPr lang="zh-CN" altLang="zh-CN" b="1">
                <a:latin typeface="Times New Roman" panose="02020603050405020304" pitchFamily="18" charset="0"/>
                <a:ea typeface="楷体" panose="02010609060101010101" pitchFamily="49" charset="-122"/>
                <a:cs typeface="Times New Roman" panose="02020603050405020304" pitchFamily="18" charset="0"/>
              </a:rPr>
              <a:t>调整计划。</a:t>
            </a:r>
            <a:endParaRPr lang="zh-CN" altLang="en-US"/>
          </a:p>
        </p:txBody>
      </p:sp>
      <p:pic>
        <p:nvPicPr>
          <p:cNvPr id="3" name="图片 2"/>
          <p:cNvPicPr>
            <a:picLocks noChangeAspect="1"/>
          </p:cNvPicPr>
          <p:nvPr/>
        </p:nvPicPr>
        <p:blipFill>
          <a:blip r:embed="rId2"/>
          <a:stretch>
            <a:fillRect/>
          </a:stretch>
        </p:blipFill>
        <p:spPr>
          <a:xfrm>
            <a:off x="793865" y="810209"/>
            <a:ext cx="10602683" cy="1322647"/>
          </a:xfrm>
          <a:prstGeom prst="rect">
            <a:avLst/>
          </a:prstGeom>
        </p:spPr>
      </p:pic>
      <p:pic>
        <p:nvPicPr>
          <p:cNvPr id="4" name="语篇导航-DA.eps" descr="id:2147487010;FounderCES"/>
          <p:cNvPicPr/>
          <p:nvPr/>
        </p:nvPicPr>
        <p:blipFill>
          <a:blip r:embed="rId3"/>
          <a:stretch>
            <a:fillRect/>
          </a:stretch>
        </p:blipFill>
        <p:spPr>
          <a:xfrm>
            <a:off x="478582" y="2406833"/>
            <a:ext cx="1596390" cy="389890"/>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下面短文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根据括号内所给汉语意思写出单词的正确形式（</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每空一词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 you feel busy and worried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may have many things to do and want to ask,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time go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Here are some ideas to help you make good use of it and find more free time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享受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life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508250" algn="l"/>
                <a:tab pos="5130800" algn="l"/>
              </a:tabLst>
            </a:pPr>
            <a:r>
              <a:rPr lang="en-US" altLang="zh-CN">
                <a:solidFill>
                  <a:srgbClr val="00B0F0"/>
                </a:solidFill>
                <a:latin typeface="Times New Roman" panose="02020603050405020304" pitchFamily="18" charset="0"/>
                <a:ea typeface="宋体" panose="02010600030101010101" pitchFamily="2" charset="-122"/>
              </a:rPr>
              <a:t>1</a:t>
            </a:r>
            <a:r>
              <a:rPr lang="en-US" altLang="zh-CN" smtClean="0">
                <a:solidFill>
                  <a:srgbClr val="00B0F0"/>
                </a:solidFill>
                <a:latin typeface="宋体" panose="02010600030101010101" pitchFamily="2" charset="-122"/>
                <a:cs typeface="Times New Roman" panose="02020603050405020304" pitchFamily="18" charset="0"/>
              </a:rPr>
              <a:t>.</a:t>
            </a:r>
            <a:r>
              <a:rPr lang="en-US" altLang="zh-CN" smtClean="0">
                <a:latin typeface="宋体" panose="02010600030101010101" pitchFamily="2" charset="-122"/>
                <a:cs typeface="Times New Roman" panose="02020603050405020304" pitchFamily="18" charset="0"/>
              </a:rPr>
              <a:t>_________</a:t>
            </a:r>
            <a:r>
              <a:rPr lang="en-US" altLang="zh-CN" smtClean="0">
                <a:solidFill>
                  <a:srgbClr val="00B0F0"/>
                </a:solidFill>
                <a:latin typeface="Times New Roman" panose="02020603050405020304" pitchFamily="18" charset="0"/>
                <a:ea typeface="宋体" panose="02010600030101010101" pitchFamily="2" charset="-122"/>
              </a:rPr>
              <a:t>2</a:t>
            </a:r>
            <a:r>
              <a:rPr lang="en-US" altLang="zh-CN" smtClean="0">
                <a:solidFill>
                  <a:srgbClr val="00B0F0"/>
                </a:solidFill>
                <a:latin typeface="宋体" panose="02010600030101010101" pitchFamily="2" charset="-122"/>
                <a:cs typeface="Times New Roman" panose="02020603050405020304" pitchFamily="18" charset="0"/>
              </a:rPr>
              <a:t>.</a:t>
            </a:r>
            <a:r>
              <a:rPr lang="en-US" altLang="zh-CN" smtClean="0">
                <a:latin typeface="宋体" panose="02010600030101010101" pitchFamily="2" charset="-122"/>
                <a:cs typeface="Times New Roman" panose="02020603050405020304" pitchFamily="18" charset="0"/>
              </a:rPr>
              <a:t>__________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3" name="矩形 2"/>
          <p:cNvSpPr/>
          <p:nvPr/>
        </p:nvSpPr>
        <p:spPr>
          <a:xfrm>
            <a:off x="863738" y="3052176"/>
            <a:ext cx="1067152" cy="461665"/>
          </a:xfrm>
          <a:prstGeom prst="rect">
            <a:avLst/>
          </a:prstGeom>
        </p:spPr>
        <p:txBody>
          <a:bodyPr wrap="none">
            <a:spAutoFit/>
          </a:bodyPr>
          <a:lstStyle/>
          <a:p>
            <a:r>
              <a:rPr lang="en-US" altLang="zh-CN" sz="2400"/>
              <a:t>Where</a:t>
            </a:r>
            <a:endParaRPr lang="zh-CN" altLang="en-US"/>
          </a:p>
        </p:txBody>
      </p:sp>
      <p:sp>
        <p:nvSpPr>
          <p:cNvPr id="4" name="内容占位符 1"/>
          <p:cNvSpPr txBox="1">
            <a:spLocks/>
          </p:cNvSpPr>
          <p:nvPr/>
        </p:nvSpPr>
        <p:spPr bwMode="auto">
          <a:xfrm>
            <a:off x="360854" y="352289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考查疑问词。句意：时间去哪了？分析句子结构可知</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这里缺少一个疑问词</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且表示</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哪里</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2638822" y="2992744"/>
            <a:ext cx="902811" cy="461665"/>
          </a:xfrm>
          <a:prstGeom prst="rect">
            <a:avLst/>
          </a:prstGeom>
        </p:spPr>
        <p:txBody>
          <a:bodyPr wrap="none">
            <a:spAutoFit/>
          </a:bodyPr>
          <a:lstStyle/>
          <a:p>
            <a:r>
              <a:rPr lang="en-US" altLang="zh-CN" sz="2400"/>
              <a:t>enjoy</a:t>
            </a:r>
            <a:endParaRPr lang="zh-CN" altLang="en-US"/>
          </a:p>
        </p:txBody>
      </p:sp>
      <p:sp>
        <p:nvSpPr>
          <p:cNvPr id="6" name="内容占位符 2"/>
          <p:cNvSpPr txBox="1">
            <a:spLocks/>
          </p:cNvSpPr>
          <p:nvPr/>
        </p:nvSpPr>
        <p:spPr bwMode="auto">
          <a:xfrm>
            <a:off x="360854" y="467501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2.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考查动词。句意：这里有一些帮助你充分利用时间并找到更多空闲时间享受生活的建议。</a:t>
            </a:r>
            <a:r>
              <a:rPr lang="en-US" altLang="zh-CN" b="1" dirty="0" smtClean="0">
                <a:solidFill>
                  <a:srgbClr val="FF0000"/>
                </a:solidFill>
                <a:latin typeface="Times New Roman" panose="02020603050405020304" pitchFamily="18" charset="0"/>
                <a:ea typeface="宋体" panose="02010600030101010101" pitchFamily="2" charset="-122"/>
              </a:rPr>
              <a:t>enjoy your life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是固定搭配</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享受生活</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rPr>
              <a:t>enjoy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 your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重要的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you to make a plan at the beginning of a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 of what you need and don’t need to do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finish your work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then, it’s time to relax yourself</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take a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洗澡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drink a cup of tea or listen to some beautiful songs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B0F0"/>
                </a:solidFill>
                <a:latin typeface="Times New Roman" panose="02020603050405020304" pitchFamily="18" charset="0"/>
                <a:ea typeface="宋体" panose="02010600030101010101" pitchFamily="2" charset="-122"/>
              </a:rPr>
              <a:t>3</a:t>
            </a:r>
            <a:r>
              <a:rPr lang="en-US" altLang="zh-CN" smtClean="0">
                <a:solidFill>
                  <a:srgbClr val="00B0F0"/>
                </a:solidFill>
                <a:latin typeface="宋体" panose="02010600030101010101" pitchFamily="2" charset="-122"/>
                <a:cs typeface="Times New Roman" panose="02020603050405020304" pitchFamily="18" charset="0"/>
              </a:rPr>
              <a:t>.</a:t>
            </a:r>
            <a:r>
              <a:rPr lang="en-US" altLang="zh-CN" smtClean="0">
                <a:latin typeface="宋体" panose="02010600030101010101" pitchFamily="2" charset="-122"/>
                <a:cs typeface="Times New Roman" panose="02020603050405020304" pitchFamily="18" charset="0"/>
              </a:rPr>
              <a:t>______________</a:t>
            </a:r>
            <a:r>
              <a:rPr lang="en-US" altLang="zh-CN" smtClean="0">
                <a:solidFill>
                  <a:srgbClr val="00B0F0"/>
                </a:solidFill>
                <a:latin typeface="Times New Roman" panose="02020603050405020304" pitchFamily="18" charset="0"/>
                <a:ea typeface="宋体" panose="02010600030101010101" pitchFamily="2" charset="-122"/>
              </a:rPr>
              <a:t> 4</a:t>
            </a:r>
            <a:r>
              <a:rPr lang="en-US" altLang="zh-CN" smtClean="0">
                <a:solidFill>
                  <a:srgbClr val="00B0F0"/>
                </a:solidFill>
                <a:latin typeface="宋体" panose="02010600030101010101" pitchFamily="2" charset="-122"/>
                <a:cs typeface="Times New Roman" panose="02020603050405020304" pitchFamily="18" charset="0"/>
              </a:rPr>
              <a:t>.</a:t>
            </a:r>
            <a:r>
              <a:rPr lang="en-US" altLang="zh-CN" smtClean="0">
                <a:latin typeface="宋体" panose="02010600030101010101" pitchFamily="2" charset="-122"/>
                <a:cs typeface="Times New Roman" panose="02020603050405020304" pitchFamily="18" charset="0"/>
              </a:rPr>
              <a:t>_______________</a:t>
            </a: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3" name="矩形 2"/>
          <p:cNvSpPr/>
          <p:nvPr/>
        </p:nvSpPr>
        <p:spPr>
          <a:xfrm>
            <a:off x="1054646" y="2985229"/>
            <a:ext cx="1518364" cy="461665"/>
          </a:xfrm>
          <a:prstGeom prst="rect">
            <a:avLst/>
          </a:prstGeom>
        </p:spPr>
        <p:txBody>
          <a:bodyPr wrap="none">
            <a:spAutoFit/>
          </a:bodyPr>
          <a:lstStyle/>
          <a:p>
            <a:r>
              <a:rPr lang="en-US" altLang="zh-CN" sz="2400"/>
              <a:t>important</a:t>
            </a:r>
            <a:endParaRPr lang="zh-CN" altLang="en-US"/>
          </a:p>
        </p:txBody>
      </p:sp>
      <p:sp>
        <p:nvSpPr>
          <p:cNvPr id="4" name="内容占位符 3"/>
          <p:cNvSpPr txBox="1">
            <a:spLocks/>
          </p:cNvSpPr>
          <p:nvPr/>
        </p:nvSpPr>
        <p:spPr bwMode="auto">
          <a:xfrm>
            <a:off x="360854" y="350100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3.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考查形容词。句意：对你而言</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在一天开始时制定计划是非常重要的。句型</a:t>
            </a:r>
            <a:r>
              <a:rPr lang="en-US" altLang="zh-CN" b="1" dirty="0" smtClean="0">
                <a:solidFill>
                  <a:srgbClr val="FF0000"/>
                </a:solidFill>
                <a:latin typeface="Times New Roman" panose="02020603050405020304" pitchFamily="18" charset="0"/>
                <a:ea typeface="宋体" panose="02010600030101010101" pitchFamily="2" charset="-122"/>
              </a:rPr>
              <a:t>It’s important to do </a:t>
            </a:r>
            <a:r>
              <a:rPr lang="en-US" altLang="zh-CN" b="1" dirty="0" err="1" smtClean="0">
                <a:solidFill>
                  <a:srgbClr val="FF0000"/>
                </a:solidFill>
                <a:latin typeface="Times New Roman" panose="02020603050405020304" pitchFamily="18" charset="0"/>
                <a:ea typeface="宋体" panose="02010600030101010101" pitchFamily="2" charset="-122"/>
              </a:rPr>
              <a:t>sth</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是常见表达</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做某事很重要</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rPr>
              <a:t>important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矩形 4"/>
          <p:cNvSpPr/>
          <p:nvPr/>
        </p:nvSpPr>
        <p:spPr>
          <a:xfrm>
            <a:off x="3502918" y="2988840"/>
            <a:ext cx="1771639" cy="461665"/>
          </a:xfrm>
          <a:prstGeom prst="rect">
            <a:avLst/>
          </a:prstGeom>
        </p:spPr>
        <p:txBody>
          <a:bodyPr wrap="none">
            <a:spAutoFit/>
          </a:bodyPr>
          <a:lstStyle/>
          <a:p>
            <a:r>
              <a:rPr lang="en-US" altLang="zh-CN" sz="2400"/>
              <a:t>First/Firstly</a:t>
            </a:r>
            <a:endParaRPr lang="zh-CN" altLang="en-US"/>
          </a:p>
        </p:txBody>
      </p:sp>
      <p:sp>
        <p:nvSpPr>
          <p:cNvPr id="6" name="内容占位符 4"/>
          <p:cNvSpPr txBox="1">
            <a:spLocks/>
          </p:cNvSpPr>
          <p:nvPr/>
        </p:nvSpPr>
        <p:spPr bwMode="auto">
          <a:xfrm>
            <a:off x="369998" y="4653136"/>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4</a:t>
            </a:r>
            <a:r>
              <a:rPr lang="en-US" altLang="zh-CN" b="1" dirty="0" smtClean="0">
                <a:solidFill>
                  <a:srgbClr val="FF0000"/>
                </a:solidFill>
                <a:latin typeface="+mj-ea"/>
                <a:ea typeface="+mj-ea"/>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考查副词。句意：首先</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完成你的工作。根据</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首先</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和下文</a:t>
            </a:r>
            <a:r>
              <a:rPr lang="en-US" altLang="zh-CN" b="1" dirty="0" smtClean="0">
                <a:solidFill>
                  <a:srgbClr val="FF0000"/>
                </a:solidFill>
                <a:latin typeface="Times New Roman" panose="02020603050405020304" pitchFamily="18" charset="0"/>
                <a:ea typeface="宋体" panose="02010600030101010101" pitchFamily="2" charset="-122"/>
              </a:rPr>
              <a:t>“And then”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这里需填一个表示顺序的词。故填</a:t>
            </a:r>
            <a:r>
              <a:rPr lang="en-US" altLang="zh-CN" b="1" dirty="0" smtClean="0">
                <a:solidFill>
                  <a:srgbClr val="FF0000"/>
                </a:solidFill>
                <a:latin typeface="Times New Roman" panose="02020603050405020304" pitchFamily="18" charset="0"/>
                <a:ea typeface="宋体" panose="02010600030101010101" pitchFamily="2" charset="-122"/>
              </a:rPr>
              <a:t>First/Firstly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 your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重要的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you to make a plan at the beginning of a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 of what you need and don’t need to do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finish your work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then, it’s time to relax yourself</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take a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洗澡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drink a cup of tea or listen to some beautiful songs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B0F0"/>
                </a:solidFill>
                <a:latin typeface="Times New Roman" panose="02020603050405020304" pitchFamily="18" charset="0"/>
                <a:ea typeface="宋体" panose="02010600030101010101" pitchFamily="2" charset="-122"/>
              </a:rPr>
              <a:t>5</a:t>
            </a:r>
            <a:r>
              <a:rPr lang="en-US" altLang="zh-CN" smtClean="0">
                <a:solidFill>
                  <a:srgbClr val="00B0F0"/>
                </a:solidFill>
                <a:latin typeface="宋体" panose="02010600030101010101" pitchFamily="2" charset="-122"/>
                <a:cs typeface="Times New Roman" panose="02020603050405020304" pitchFamily="18" charset="0"/>
              </a:rPr>
              <a:t>.</a:t>
            </a:r>
            <a:r>
              <a:rPr lang="en-US" altLang="zh-CN" smtClean="0">
                <a:latin typeface="宋体" panose="02010600030101010101" pitchFamily="2" charset="-122"/>
                <a:cs typeface="Times New Roman" panose="02020603050405020304" pitchFamily="18" charset="0"/>
              </a:rPr>
              <a:t>__________</a:t>
            </a: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3" name="矩形 2"/>
          <p:cNvSpPr/>
          <p:nvPr/>
        </p:nvSpPr>
        <p:spPr>
          <a:xfrm>
            <a:off x="910630" y="3040453"/>
            <a:ext cx="1125629" cy="461665"/>
          </a:xfrm>
          <a:prstGeom prst="rect">
            <a:avLst/>
          </a:prstGeom>
        </p:spPr>
        <p:txBody>
          <a:bodyPr wrap="none">
            <a:spAutoFit/>
          </a:bodyPr>
          <a:lstStyle/>
          <a:p>
            <a:r>
              <a:rPr lang="en-US" altLang="zh-CN" sz="2400"/>
              <a:t>shower</a:t>
            </a:r>
            <a:endParaRPr lang="zh-CN" altLang="en-US"/>
          </a:p>
        </p:txBody>
      </p:sp>
      <p:sp>
        <p:nvSpPr>
          <p:cNvPr id="4" name="内容占位符 5"/>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考查名词。句意：你可以洗澡、喝杯茶或听一些优美的歌曲。</a:t>
            </a:r>
            <a:r>
              <a:rPr lang="en-US" altLang="zh-CN" b="1" smtClean="0">
                <a:solidFill>
                  <a:srgbClr val="FF0000"/>
                </a:solidFill>
                <a:latin typeface="Times New Roman" panose="02020603050405020304" pitchFamily="18" charset="0"/>
                <a:ea typeface="宋体" panose="02010600030101010101" pitchFamily="2" charset="-122"/>
              </a:rPr>
              <a:t>take a shower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冲澡。故填</a:t>
            </a:r>
            <a:r>
              <a:rPr lang="en-US" altLang="zh-CN" b="1" smtClean="0">
                <a:solidFill>
                  <a:srgbClr val="FF0000"/>
                </a:solidFill>
                <a:latin typeface="Times New Roman" panose="02020603050405020304" pitchFamily="18" charset="0"/>
                <a:ea typeface="宋体" panose="02010600030101010101" pitchFamily="2" charset="-122"/>
              </a:rPr>
              <a:t>shower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3743099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 no to yourself</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are not excited about an after-school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don’t go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fine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待在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home for a break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plan to go to a supermarket but it rains heavily, why not go shopping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B0F0"/>
                </a:solidFill>
                <a:latin typeface="Times New Roman" panose="02020603050405020304" pitchFamily="18" charset="0"/>
                <a:ea typeface="宋体" panose="02010600030101010101" pitchFamily="2" charset="-122"/>
              </a:rPr>
              <a:t>6</a:t>
            </a:r>
            <a:r>
              <a:rPr lang="en-US" altLang="zh-CN" smtClean="0">
                <a:solidFill>
                  <a:srgbClr val="00B0F0"/>
                </a:solidFill>
                <a:latin typeface="宋体" panose="02010600030101010101" pitchFamily="2" charset="-122"/>
                <a:cs typeface="Times New Roman" panose="02020603050405020304" pitchFamily="18" charset="0"/>
              </a:rPr>
              <a:t>.</a:t>
            </a:r>
            <a:r>
              <a:rPr lang="en-US" altLang="zh-CN" smtClean="0">
                <a:latin typeface="宋体" panose="02010600030101010101" pitchFamily="2" charset="-122"/>
                <a:cs typeface="Times New Roman" panose="02020603050405020304" pitchFamily="18" charset="0"/>
              </a:rPr>
              <a:t>__________</a:t>
            </a:r>
            <a:r>
              <a:rPr lang="en-US" altLang="zh-CN">
                <a:solidFill>
                  <a:srgbClr val="00B0F0"/>
                </a:solidFill>
                <a:latin typeface="Times New Roman" panose="02020603050405020304" pitchFamily="18" charset="0"/>
                <a:ea typeface="宋体" panose="02010600030101010101" pitchFamily="2" charset="-122"/>
              </a:rPr>
              <a:t> </a:t>
            </a:r>
            <a:r>
              <a:rPr lang="en-US" altLang="zh-CN" smtClean="0">
                <a:solidFill>
                  <a:srgbClr val="00B0F0"/>
                </a:solidFill>
                <a:latin typeface="Times New Roman" panose="02020603050405020304" pitchFamily="18" charset="0"/>
                <a:ea typeface="宋体" panose="02010600030101010101" pitchFamily="2" charset="-122"/>
              </a:rPr>
              <a:t>7</a:t>
            </a:r>
            <a:r>
              <a:rPr lang="en-US" altLang="zh-CN" smtClean="0">
                <a:solidFill>
                  <a:srgbClr val="00B0F0"/>
                </a:solidFill>
                <a:latin typeface="宋体" panose="02010600030101010101" pitchFamily="2" charset="-122"/>
                <a:cs typeface="Times New Roman" panose="02020603050405020304" pitchFamily="18" charset="0"/>
              </a:rPr>
              <a:t>.</a:t>
            </a:r>
            <a:r>
              <a:rPr lang="en-US" altLang="zh-CN" smtClean="0">
                <a:latin typeface="宋体" panose="02010600030101010101" pitchFamily="2" charset="-122"/>
                <a:cs typeface="Times New Roman" panose="02020603050405020304" pitchFamily="18" charset="0"/>
              </a:rPr>
              <a:t>__________</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35746" y="2444334"/>
            <a:ext cx="1157689" cy="461665"/>
          </a:xfrm>
          <a:prstGeom prst="rect">
            <a:avLst/>
          </a:prstGeom>
        </p:spPr>
        <p:txBody>
          <a:bodyPr wrap="none">
            <a:spAutoFit/>
          </a:bodyPr>
          <a:lstStyle/>
          <a:p>
            <a:r>
              <a:rPr lang="en-US" altLang="zh-CN" sz="2400"/>
              <a:t>activity</a:t>
            </a:r>
            <a:endParaRPr lang="zh-CN" altLang="en-US"/>
          </a:p>
        </p:txBody>
      </p:sp>
      <p:sp>
        <p:nvSpPr>
          <p:cNvPr id="4" name="内容占位符 6"/>
          <p:cNvSpPr txBox="1">
            <a:spLocks/>
          </p:cNvSpPr>
          <p:nvPr/>
        </p:nvSpPr>
        <p:spPr bwMode="auto">
          <a:xfrm>
            <a:off x="360854" y="296889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考查名词。句意：如果你对某项课外活动提不起兴趣</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那就别去。</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after-school activity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是固定短语</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课外活动</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。空格前有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dirty="0">
                <a:solidFill>
                  <a:srgbClr val="FF0000"/>
                </a:solidFill>
                <a:latin typeface="+mj-ea"/>
              </a:rPr>
              <a:t>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需单数形式。故填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070870" y="2444333"/>
            <a:ext cx="715260" cy="461665"/>
          </a:xfrm>
          <a:prstGeom prst="rect">
            <a:avLst/>
          </a:prstGeom>
        </p:spPr>
        <p:txBody>
          <a:bodyPr wrap="none">
            <a:spAutoFit/>
          </a:bodyPr>
          <a:lstStyle/>
          <a:p>
            <a:r>
              <a:rPr lang="en-US" altLang="zh-CN" sz="2400"/>
              <a:t>stay</a:t>
            </a:r>
            <a:endParaRPr lang="zh-CN" altLang="en-US"/>
          </a:p>
        </p:txBody>
      </p:sp>
      <p:sp>
        <p:nvSpPr>
          <p:cNvPr id="6" name="内容占位符 7"/>
          <p:cNvSpPr txBox="1">
            <a:spLocks/>
          </p:cNvSpPr>
          <p:nvPr/>
        </p:nvSpPr>
        <p:spPr bwMode="auto">
          <a:xfrm>
            <a:off x="360854" y="465313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考查动词。句意：待在家里休息一下也不错。</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stay at home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是固定搭配</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待在家里</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stay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 no to yourself</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are not excited about an after-school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don’t go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fine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待在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home for a break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plan to go to a supermarket but it rains heavily, why not go shopping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B0F0"/>
                </a:solidFill>
                <a:latin typeface="Times New Roman" panose="02020603050405020304" pitchFamily="18" charset="0"/>
                <a:ea typeface="宋体" panose="02010600030101010101" pitchFamily="2" charset="-122"/>
              </a:rPr>
              <a:t>8</a:t>
            </a:r>
            <a:r>
              <a:rPr lang="en-US" altLang="zh-CN" smtClean="0">
                <a:solidFill>
                  <a:srgbClr val="00B0F0"/>
                </a:solidFill>
                <a:latin typeface="宋体" panose="02010600030101010101" pitchFamily="2" charset="-122"/>
                <a:cs typeface="Times New Roman" panose="02020603050405020304" pitchFamily="18" charset="0"/>
              </a:rPr>
              <a:t>.</a:t>
            </a:r>
            <a:r>
              <a:rPr lang="en-US" altLang="zh-CN" smtClean="0">
                <a:latin typeface="宋体" panose="02010600030101010101" pitchFamily="2" charset="-122"/>
                <a:cs typeface="Times New Roman" panose="02020603050405020304" pitchFamily="18" charset="0"/>
              </a:rPr>
              <a:t>__________</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0630" y="2492896"/>
            <a:ext cx="1210588" cy="461665"/>
          </a:xfrm>
          <a:prstGeom prst="rect">
            <a:avLst/>
          </a:prstGeom>
        </p:spPr>
        <p:txBody>
          <a:bodyPr wrap="none">
            <a:spAutoFit/>
          </a:bodyPr>
          <a:lstStyle/>
          <a:p>
            <a:r>
              <a:rPr lang="en-US" altLang="zh-CN" sz="2400"/>
              <a:t>another</a:t>
            </a:r>
            <a:endParaRPr lang="zh-CN" altLang="en-US"/>
          </a:p>
        </p:txBody>
      </p:sp>
      <p:sp>
        <p:nvSpPr>
          <p:cNvPr id="4" name="内容占位符 8"/>
          <p:cNvSpPr txBox="1">
            <a:spLocks/>
          </p:cNvSpPr>
          <p:nvPr/>
        </p:nvSpPr>
        <p:spPr bwMode="auto">
          <a:xfrm>
            <a:off x="360854" y="2946826"/>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考查形容词。句意：如果计划去超市却遇上大雨</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何不改天再去购物？中文提示为</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另一</a:t>
            </a:r>
            <a:r>
              <a:rPr lang="en-US" altLang="zh-CN" b="1" dirty="0" smtClean="0">
                <a:solidFill>
                  <a:srgbClr val="FF0000"/>
                </a:solidFill>
                <a:latin typeface="+mj-ea"/>
                <a:ea typeface="+mj-ea"/>
              </a:rPr>
              <a:t>”</a:t>
            </a:r>
            <a:r>
              <a:rPr lang="en-US" altLang="zh-CN" b="1" dirty="0" smtClean="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应用</a:t>
            </a:r>
            <a:r>
              <a:rPr lang="en-US" altLang="zh-CN" b="1" dirty="0" smtClean="0">
                <a:solidFill>
                  <a:srgbClr val="FF0000"/>
                </a:solidFill>
                <a:latin typeface="Times New Roman" panose="02020603050405020304" pitchFamily="18" charset="0"/>
                <a:ea typeface="宋体" panose="02010600030101010101" pitchFamily="2" charset="-122"/>
              </a:rPr>
              <a:t>another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rPr>
              <a:t>another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860592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 your plan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usually go shopping on Saturday, but it’s always very busy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you may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weekday night to go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you can try going shopping on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星期一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evening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B0F0"/>
                </a:solidFill>
                <a:latin typeface="Times New Roman" panose="02020603050405020304" pitchFamily="18" charset="0"/>
                <a:ea typeface="宋体" panose="02010600030101010101" pitchFamily="2" charset="-122"/>
              </a:rPr>
              <a:t>9</a:t>
            </a:r>
            <a:r>
              <a:rPr lang="en-US" altLang="zh-CN" smtClean="0">
                <a:solidFill>
                  <a:srgbClr val="00B0F0"/>
                </a:solidFill>
                <a:latin typeface="宋体" panose="02010600030101010101" pitchFamily="2" charset="-122"/>
                <a:cs typeface="Times New Roman" panose="02020603050405020304" pitchFamily="18" charset="0"/>
              </a:rPr>
              <a:t>.</a:t>
            </a:r>
            <a:r>
              <a:rPr lang="en-US" altLang="zh-CN" smtClean="0">
                <a:latin typeface="宋体" panose="02010600030101010101" pitchFamily="2" charset="-122"/>
                <a:cs typeface="Times New Roman" panose="02020603050405020304" pitchFamily="18" charset="0"/>
              </a:rPr>
              <a:t>__________</a:t>
            </a:r>
            <a:r>
              <a:rPr lang="en-US" altLang="zh-CN">
                <a:solidFill>
                  <a:srgbClr val="00B0F0"/>
                </a:solidFill>
                <a:latin typeface="Times New Roman" panose="02020603050405020304" pitchFamily="18" charset="0"/>
                <a:ea typeface="宋体" panose="02010600030101010101" pitchFamily="2" charset="-122"/>
              </a:rPr>
              <a:t> </a:t>
            </a:r>
            <a:r>
              <a:rPr lang="en-US" altLang="zh-CN" smtClean="0">
                <a:solidFill>
                  <a:srgbClr val="00B0F0"/>
                </a:solidFill>
                <a:latin typeface="Times New Roman" panose="02020603050405020304" pitchFamily="18" charset="0"/>
                <a:ea typeface="宋体" panose="02010600030101010101" pitchFamily="2" charset="-122"/>
              </a:rPr>
              <a:t>10</a:t>
            </a:r>
            <a:r>
              <a:rPr lang="en-US" altLang="zh-CN" smtClean="0">
                <a:solidFill>
                  <a:srgbClr val="00B0F0"/>
                </a:solidFill>
                <a:latin typeface="宋体" panose="02010600030101010101" pitchFamily="2" charset="-122"/>
                <a:cs typeface="Times New Roman" panose="02020603050405020304" pitchFamily="18" charset="0"/>
              </a:rPr>
              <a:t>.</a:t>
            </a:r>
            <a:r>
              <a:rPr lang="en-US" altLang="zh-CN" smtClean="0">
                <a:latin typeface="宋体" panose="02010600030101010101" pitchFamily="2" charset="-122"/>
                <a:cs typeface="Times New Roman" panose="02020603050405020304" pitchFamily="18" charset="0"/>
              </a:rPr>
              <a:t>__________</a:t>
            </a: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3" name="矩形 2"/>
          <p:cNvSpPr/>
          <p:nvPr/>
        </p:nvSpPr>
        <p:spPr>
          <a:xfrm>
            <a:off x="982638" y="2492896"/>
            <a:ext cx="1056700" cy="461665"/>
          </a:xfrm>
          <a:prstGeom prst="rect">
            <a:avLst/>
          </a:prstGeom>
        </p:spPr>
        <p:txBody>
          <a:bodyPr wrap="none">
            <a:spAutoFit/>
          </a:bodyPr>
          <a:lstStyle/>
          <a:p>
            <a:r>
              <a:rPr lang="en-US" altLang="zh-CN" sz="2400"/>
              <a:t>choose</a:t>
            </a:r>
            <a:endParaRPr lang="zh-CN" altLang="en-US"/>
          </a:p>
        </p:txBody>
      </p:sp>
      <p:sp>
        <p:nvSpPr>
          <p:cNvPr id="4" name="内容占位符 9"/>
          <p:cNvSpPr txBox="1">
            <a:spLocks/>
          </p:cNvSpPr>
          <p:nvPr/>
        </p:nvSpPr>
        <p:spPr bwMode="auto">
          <a:xfrm>
            <a:off x="360854" y="299695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9. [</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考查动词。句意：所以你可以选择一个工作日的晚上去。</a:t>
            </a:r>
            <a:r>
              <a:rPr lang="en-US" altLang="zh-CN" b="1" smtClean="0">
                <a:solidFill>
                  <a:srgbClr val="FF0000"/>
                </a:solidFill>
                <a:latin typeface="Times New Roman" panose="02020603050405020304" pitchFamily="18" charset="0"/>
                <a:ea typeface="宋体" panose="02010600030101010101" pitchFamily="2" charset="-122"/>
              </a:rPr>
              <a:t>choose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smtClean="0">
                <a:solidFill>
                  <a:srgbClr val="FF0000"/>
                </a:solidFill>
                <a:latin typeface="+mj-ea"/>
                <a:ea typeface="+mj-ea"/>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选择</a:t>
            </a:r>
            <a:r>
              <a:rPr lang="en-US" altLang="zh-CN" b="1" smtClean="0">
                <a:solidFill>
                  <a:srgbClr val="FF0000"/>
                </a:solidFill>
                <a:latin typeface="+mj-ea"/>
                <a:ea typeface="+mj-ea"/>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情态动词</a:t>
            </a:r>
            <a:r>
              <a:rPr lang="en-US" altLang="zh-CN" b="1" smtClean="0">
                <a:solidFill>
                  <a:srgbClr val="FF0000"/>
                </a:solidFill>
                <a:latin typeface="Times New Roman" panose="02020603050405020304" pitchFamily="18" charset="0"/>
                <a:ea typeface="宋体" panose="02010600030101010101" pitchFamily="2" charset="-122"/>
              </a:rPr>
              <a:t>may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后接动词原形。故填</a:t>
            </a:r>
            <a:r>
              <a:rPr lang="en-US" altLang="zh-CN" b="1" smtClean="0">
                <a:solidFill>
                  <a:srgbClr val="FF0000"/>
                </a:solidFill>
                <a:latin typeface="Times New Roman" panose="02020603050405020304" pitchFamily="18" charset="0"/>
                <a:ea typeface="宋体" panose="02010600030101010101" pitchFamily="2" charset="-122"/>
              </a:rPr>
              <a:t>choose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
        <p:nvSpPr>
          <p:cNvPr id="5" name="矩形 4"/>
          <p:cNvSpPr/>
          <p:nvPr/>
        </p:nvSpPr>
        <p:spPr>
          <a:xfrm>
            <a:off x="2926854" y="2446003"/>
            <a:ext cx="1279517" cy="461665"/>
          </a:xfrm>
          <a:prstGeom prst="rect">
            <a:avLst/>
          </a:prstGeom>
        </p:spPr>
        <p:txBody>
          <a:bodyPr wrap="none">
            <a:spAutoFit/>
          </a:bodyPr>
          <a:lstStyle/>
          <a:p>
            <a:r>
              <a:rPr lang="en-US" altLang="zh-CN" sz="2400" smtClean="0"/>
              <a:t>Monday</a:t>
            </a:r>
            <a:endParaRPr lang="zh-CN" altLang="en-US"/>
          </a:p>
        </p:txBody>
      </p:sp>
      <p:sp>
        <p:nvSpPr>
          <p:cNvPr id="6" name="内容占位符 10"/>
          <p:cNvSpPr txBox="1">
            <a:spLocks/>
          </p:cNvSpPr>
          <p:nvPr/>
        </p:nvSpPr>
        <p:spPr bwMode="auto">
          <a:xfrm>
            <a:off x="360854" y="41709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考查名词。句意：比如说</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可以尝试在周一晚上去购物。中文提示为</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星期一</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Monday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446</TotalTime>
  <Words>531</Words>
  <Application>Microsoft Office PowerPoint</Application>
  <PresentationFormat>自定义</PresentationFormat>
  <Paragraphs>36</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446</cp:revision>
  <dcterms:created xsi:type="dcterms:W3CDTF">2020-11-06T05:24:00Z</dcterms:created>
  <dcterms:modified xsi:type="dcterms:W3CDTF">2025-09-17T16:11:10Z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